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831" r:id="rId2"/>
    <p:sldId id="293" r:id="rId3"/>
    <p:sldId id="2835" r:id="rId4"/>
    <p:sldId id="2836" r:id="rId5"/>
  </p:sldIdLst>
  <p:sldSz cx="9144000" cy="5143500" type="screen16x9"/>
  <p:notesSz cx="9777413" cy="6646863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94087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7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MATLAB </a:t>
            </a:r>
            <a:r>
              <a:rPr lang="zh-CN" altLang="en-US" dirty="0"/>
              <a:t>基础实验手册</a:t>
            </a:r>
            <a:r>
              <a:rPr lang="en-GB" altLang="en-US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GB" altLang="en-US" dirty="0">
                <a:latin typeface="+mn-lt"/>
                <a:ea typeface="+mn-ea"/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第一章 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>
                <a:latin typeface="+mn-lt"/>
                <a:ea typeface="+mn-ea"/>
                <a:cs typeface="+mn-ea"/>
                <a:sym typeface="+mn-lt"/>
              </a:rPr>
              <a:t>1. 1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399174" y="1593138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步骤 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：</a:t>
            </a:r>
            <a:r>
              <a:rPr lang="zh-CN" altLang="en-US" sz="1600" dirty="0"/>
              <a:t>创建一个 </a:t>
            </a:r>
            <a:r>
              <a:rPr lang="en-US" altLang="zh-CN" sz="1600" dirty="0"/>
              <a:t>2 </a:t>
            </a:r>
            <a:r>
              <a:rPr lang="zh-CN" altLang="en-US" sz="1600" dirty="0"/>
              <a:t>行 </a:t>
            </a:r>
            <a:r>
              <a:rPr lang="en-US" altLang="zh-CN" sz="1600" dirty="0"/>
              <a:t>3 </a:t>
            </a:r>
            <a:r>
              <a:rPr lang="zh-CN" altLang="en-US" sz="1600" dirty="0"/>
              <a:t>列的矩阵 </a:t>
            </a:r>
            <a:r>
              <a:rPr lang="en-US" altLang="zh-CN" sz="1600" dirty="0"/>
              <a:t>A</a:t>
            </a:r>
            <a:r>
              <a:rPr lang="zh-CN" altLang="en-US" sz="1600" dirty="0"/>
              <a:t>。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F9D98E6-1E34-0E9E-9F7E-D16F986DAF5A}"/>
              </a:ext>
            </a:extLst>
          </p:cNvPr>
          <p:cNvSpPr txBox="1"/>
          <p:nvPr/>
        </p:nvSpPr>
        <p:spPr>
          <a:xfrm>
            <a:off x="468351" y="2084306"/>
            <a:ext cx="3995855" cy="15771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2"/>
                </a:solidFill>
              </a:rPr>
              <a:t>&gt;&gt; A = [1 2 3; 4 5 6]</a:t>
            </a:r>
          </a:p>
          <a:p>
            <a:endParaRPr lang="pt-BR" sz="1600" dirty="0">
              <a:solidFill>
                <a:schemeClr val="tx2"/>
              </a:solidFill>
            </a:endParaRPr>
          </a:p>
          <a:p>
            <a:r>
              <a:rPr lang="pt-BR" sz="1600" dirty="0">
                <a:solidFill>
                  <a:schemeClr val="tx2"/>
                </a:solidFill>
              </a:rPr>
              <a:t>A =</a:t>
            </a:r>
          </a:p>
          <a:p>
            <a:endParaRPr lang="pt-BR" sz="1600" dirty="0">
              <a:solidFill>
                <a:schemeClr val="tx2"/>
              </a:solidFill>
            </a:endParaRPr>
          </a:p>
          <a:p>
            <a:r>
              <a:rPr lang="pt-BR" sz="1600" dirty="0">
                <a:solidFill>
                  <a:schemeClr val="tx2"/>
                </a:solidFill>
              </a:rPr>
              <a:t>     1     2     3</a:t>
            </a:r>
          </a:p>
          <a:p>
            <a:r>
              <a:rPr lang="pt-BR" sz="1600" dirty="0">
                <a:solidFill>
                  <a:schemeClr val="tx2"/>
                </a:solidFill>
              </a:rPr>
              <a:t>     4     5     6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420EB381-5F82-96BC-D828-FB8CB65CD3F4}"/>
              </a:ext>
            </a:extLst>
          </p:cNvPr>
          <p:cNvSpPr txBox="1"/>
          <p:nvPr/>
        </p:nvSpPr>
        <p:spPr>
          <a:xfrm>
            <a:off x="399174" y="3900755"/>
            <a:ext cx="377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步骤 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：</a:t>
            </a:r>
            <a:r>
              <a:rPr lang="zh-CN" altLang="en-US" sz="1600" dirty="0"/>
              <a:t>定位 </a:t>
            </a:r>
            <a:r>
              <a:rPr lang="en-US" altLang="zh-CN" sz="1600" dirty="0"/>
              <a:t>MATLAB </a:t>
            </a:r>
            <a:r>
              <a:rPr lang="zh-CN" altLang="en-US" sz="1600" dirty="0"/>
              <a:t>工作区，双击以查看 </a:t>
            </a:r>
            <a:r>
              <a:rPr lang="en-US" altLang="zh-CN" sz="1600" dirty="0"/>
              <a:t>A</a:t>
            </a:r>
            <a:r>
              <a:rPr lang="zh-CN" altLang="en-US" sz="1600" dirty="0"/>
              <a:t>。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FF08BF0-0468-3B86-D8C9-189D457D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93" y="1582232"/>
            <a:ext cx="2901585" cy="3259153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="" xmlns:a16="http://schemas.microsoft.com/office/drawing/2014/main" id="{9AA21D64-CD97-DC42-0691-60ABD887B5E6}"/>
              </a:ext>
            </a:extLst>
          </p:cNvPr>
          <p:cNvSpPr/>
          <p:nvPr/>
        </p:nvSpPr>
        <p:spPr>
          <a:xfrm>
            <a:off x="4525125" y="4145618"/>
            <a:ext cx="728546" cy="24685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AD6F2CE-B3E7-43BE-9223-37062512CDDF}"/>
              </a:ext>
            </a:extLst>
          </p:cNvPr>
          <p:cNvSpPr txBox="1"/>
          <p:nvPr/>
        </p:nvSpPr>
        <p:spPr>
          <a:xfrm>
            <a:off x="399174" y="874456"/>
            <a:ext cx="4254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熟悉 </a:t>
            </a:r>
            <a:r>
              <a:rPr lang="en-US" altLang="zh-CN" sz="1600" dirty="0"/>
              <a:t>MATLAB </a:t>
            </a:r>
            <a:r>
              <a:rPr lang="zh-CN" altLang="en-US" sz="1600" dirty="0"/>
              <a:t>环境，创建并查看矩阵。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301082" y="1543319"/>
            <a:ext cx="86979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步骤 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：</a:t>
            </a:r>
            <a:r>
              <a:rPr lang="zh-CN" altLang="en-US" sz="1400" dirty="0"/>
              <a:t>在命令行中，创建一个包含 </a:t>
            </a:r>
            <a:r>
              <a:rPr lang="en-US" altLang="zh-CN" sz="1400" dirty="0"/>
              <a:t>1 </a:t>
            </a:r>
            <a:r>
              <a:rPr lang="zh-CN" altLang="en-US" sz="1400" dirty="0"/>
              <a:t>到 </a:t>
            </a:r>
            <a:r>
              <a:rPr lang="en-US" altLang="zh-CN" sz="1400" dirty="0"/>
              <a:t>100 </a:t>
            </a:r>
            <a:r>
              <a:rPr lang="zh-CN" altLang="en-US" sz="1400" dirty="0"/>
              <a:t>自然数的数组 </a:t>
            </a:r>
            <a:r>
              <a:rPr lang="en-US" altLang="zh-CN" sz="1400" dirty="0"/>
              <a:t>x</a:t>
            </a:r>
            <a:r>
              <a:rPr lang="zh-CN" altLang="en-US" sz="1400" dirty="0"/>
              <a:t>。</a:t>
            </a:r>
            <a:br>
              <a:rPr lang="zh-CN" altLang="en-US" sz="1400" dirty="0"/>
            </a:br>
            <a:r>
              <a:rPr lang="zh-CN" altLang="en-US" sz="1400" b="1" dirty="0"/>
              <a:t>步骤 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：</a:t>
            </a:r>
            <a:r>
              <a:rPr lang="zh-CN" altLang="en-US" sz="1400" dirty="0"/>
              <a:t>创建数组 </a:t>
            </a:r>
            <a:r>
              <a:rPr lang="en-US" altLang="zh-CN" sz="1400" dirty="0"/>
              <a:t>y</a:t>
            </a:r>
            <a:r>
              <a:rPr lang="zh-CN" altLang="en-US" sz="1400" dirty="0"/>
              <a:t>，</a:t>
            </a:r>
            <a:r>
              <a:rPr lang="en-US" altLang="zh-CN" sz="1400" dirty="0"/>
              <a:t>y = 2*x</a:t>
            </a:r>
            <a:r>
              <a:rPr lang="zh-CN" altLang="en-US" sz="1400" dirty="0"/>
              <a:t>。</a:t>
            </a:r>
            <a:br>
              <a:rPr lang="zh-CN" altLang="en-US" sz="1400" dirty="0"/>
            </a:br>
            <a:r>
              <a:rPr lang="zh-CN" altLang="en-US" sz="1400" b="1" dirty="0"/>
              <a:t>步骤 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：</a:t>
            </a:r>
            <a:r>
              <a:rPr lang="zh-CN" altLang="en-US" sz="1400" dirty="0"/>
              <a:t>在命令行中，使用 </a:t>
            </a:r>
            <a:r>
              <a:rPr lang="en-US" altLang="zh-CN" sz="1400" dirty="0"/>
              <a:t>doc plot </a:t>
            </a:r>
            <a:r>
              <a:rPr lang="zh-CN" altLang="en-US" sz="1400" dirty="0"/>
              <a:t>命令查看帮助中 </a:t>
            </a:r>
            <a:r>
              <a:rPr lang="en-US" altLang="zh-CN" sz="1400" dirty="0"/>
              <a:t>plot </a:t>
            </a:r>
            <a:r>
              <a:rPr lang="zh-CN" altLang="en-US" sz="1400" dirty="0"/>
              <a:t>函数的用法。</a:t>
            </a:r>
            <a:br>
              <a:rPr lang="zh-CN" altLang="en-US" sz="1400" dirty="0"/>
            </a:br>
            <a:r>
              <a:rPr lang="zh-CN" altLang="en-US" sz="1400" b="1" dirty="0"/>
              <a:t>步骤 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：</a:t>
            </a:r>
            <a:r>
              <a:rPr lang="zh-CN" altLang="en-US" sz="1400" dirty="0"/>
              <a:t>绘制图像，以 </a:t>
            </a:r>
            <a:r>
              <a:rPr lang="en-US" altLang="zh-CN" sz="1400" dirty="0"/>
              <a:t>x </a:t>
            </a:r>
            <a:r>
              <a:rPr lang="zh-CN" altLang="en-US" sz="1400" dirty="0"/>
              <a:t>为横坐标、</a:t>
            </a:r>
            <a:r>
              <a:rPr lang="en-US" altLang="zh-CN" sz="1400" dirty="0"/>
              <a:t>y </a:t>
            </a:r>
            <a:r>
              <a:rPr lang="zh-CN" altLang="en-US" sz="1400" dirty="0"/>
              <a:t>为纵坐标。</a:t>
            </a:r>
            <a:br>
              <a:rPr lang="zh-CN" altLang="en-US" sz="1400" dirty="0"/>
            </a:br>
            <a:r>
              <a:rPr lang="zh-CN" altLang="en-US" sz="1400" b="1" dirty="0"/>
              <a:t>步骤 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：</a:t>
            </a:r>
            <a:r>
              <a:rPr lang="zh-CN" altLang="en-US" sz="1400" dirty="0"/>
              <a:t>在图形界面中，通过“编辑 → 当前对象属性”将图像曲线的线宽调整为 </a:t>
            </a:r>
            <a:r>
              <a:rPr lang="en-US" altLang="zh-CN" sz="1400" dirty="0"/>
              <a:t>2</a:t>
            </a:r>
            <a:r>
              <a:rPr lang="zh-CN" altLang="en-US" sz="1400" dirty="0"/>
              <a:t>。</a:t>
            </a:r>
            <a:br>
              <a:rPr lang="zh-CN" altLang="en-US" sz="1400" dirty="0"/>
            </a:br>
            <a:r>
              <a:rPr lang="zh-CN" altLang="en-US" sz="1400" b="1" dirty="0"/>
              <a:t>步骤 </a:t>
            </a:r>
            <a:r>
              <a:rPr lang="en-US" altLang="zh-CN" sz="1400" b="1" dirty="0"/>
              <a:t>6</a:t>
            </a:r>
            <a:r>
              <a:rPr lang="zh-CN" altLang="en-US" sz="1400" b="1" dirty="0"/>
              <a:t>：</a:t>
            </a:r>
            <a:r>
              <a:rPr lang="zh-CN" altLang="en-US" sz="1400" dirty="0"/>
              <a:t>在命令历史记录中，选择前面步骤使用过的命令，将这些命令复制到一个新的 </a:t>
            </a:r>
            <a:r>
              <a:rPr lang="en-US" altLang="zh-CN" sz="1400" dirty="0"/>
              <a:t>m </a:t>
            </a:r>
            <a:r>
              <a:rPr lang="zh-CN" altLang="en-US" sz="1400" dirty="0"/>
              <a:t>脚本中，并保存该脚本。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="" xmlns:a16="http://schemas.microsoft.com/office/drawing/2014/main" id="{9AA21D64-CD97-DC42-0691-60ABD887B5E6}"/>
              </a:ext>
            </a:extLst>
          </p:cNvPr>
          <p:cNvSpPr/>
          <p:nvPr/>
        </p:nvSpPr>
        <p:spPr>
          <a:xfrm>
            <a:off x="3921512" y="4058102"/>
            <a:ext cx="728546" cy="22303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75E817D-61E2-58CA-7859-F2068AE20E58}"/>
              </a:ext>
            </a:extLst>
          </p:cNvPr>
          <p:cNvSpPr txBox="1"/>
          <p:nvPr/>
        </p:nvSpPr>
        <p:spPr>
          <a:xfrm>
            <a:off x="304800" y="3590588"/>
            <a:ext cx="3430428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08013"/>
                </a:solidFill>
                <a:effectLst/>
                <a:latin typeface="Menlo"/>
              </a:rPr>
              <a:t>%% lab1.2</a:t>
            </a:r>
            <a:endParaRPr lang="en-US" sz="1600" b="0" i="0" dirty="0">
              <a:effectLst/>
              <a:latin typeface="Menlo"/>
            </a:endParaRPr>
          </a:p>
          <a:p>
            <a:r>
              <a:rPr lang="en-US" sz="1600" b="0" i="0" dirty="0">
                <a:effectLst/>
                <a:latin typeface="Menlo"/>
              </a:rPr>
              <a:t>x = 1:100; </a:t>
            </a:r>
            <a:r>
              <a:rPr lang="en-US" sz="1600" b="0" i="0" dirty="0">
                <a:solidFill>
                  <a:srgbClr val="008013"/>
                </a:solidFill>
                <a:effectLst/>
                <a:latin typeface="Menlo"/>
              </a:rPr>
              <a:t>% </a:t>
            </a:r>
            <a:r>
              <a:rPr lang="en-US" sz="1600" b="0" i="0" dirty="0" err="1">
                <a:solidFill>
                  <a:srgbClr val="008013"/>
                </a:solidFill>
                <a:effectLst/>
                <a:latin typeface="Menlo"/>
              </a:rPr>
              <a:t>Creat</a:t>
            </a:r>
            <a:r>
              <a:rPr lang="en-US" sz="1600" b="0" i="0" dirty="0">
                <a:solidFill>
                  <a:srgbClr val="008013"/>
                </a:solidFill>
                <a:effectLst/>
                <a:latin typeface="Menlo"/>
              </a:rPr>
              <a:t> x</a:t>
            </a:r>
            <a:endParaRPr lang="en-US" sz="1600" b="0" i="0" dirty="0">
              <a:effectLst/>
              <a:latin typeface="Menlo"/>
            </a:endParaRPr>
          </a:p>
          <a:p>
            <a:r>
              <a:rPr lang="en-US" sz="1600" b="0" i="0" dirty="0">
                <a:effectLst/>
                <a:latin typeface="Menlo"/>
              </a:rPr>
              <a:t>y = 2*x; </a:t>
            </a:r>
            <a:r>
              <a:rPr lang="en-US" sz="1600" b="0" i="0" dirty="0">
                <a:solidFill>
                  <a:srgbClr val="008013"/>
                </a:solidFill>
                <a:effectLst/>
                <a:latin typeface="Menlo"/>
              </a:rPr>
              <a:t>% </a:t>
            </a:r>
            <a:r>
              <a:rPr lang="en-US" sz="1600" b="0" i="0" dirty="0" err="1">
                <a:solidFill>
                  <a:srgbClr val="008013"/>
                </a:solidFill>
                <a:effectLst/>
                <a:latin typeface="Menlo"/>
              </a:rPr>
              <a:t>Creat</a:t>
            </a:r>
            <a:r>
              <a:rPr lang="en-US" sz="1600" b="0" i="0" dirty="0">
                <a:solidFill>
                  <a:srgbClr val="008013"/>
                </a:solidFill>
                <a:effectLst/>
                <a:latin typeface="Menlo"/>
              </a:rPr>
              <a:t> y </a:t>
            </a:r>
            <a:endParaRPr lang="en-US" sz="1600" b="0" i="0" dirty="0">
              <a:effectLst/>
              <a:latin typeface="Menlo"/>
            </a:endParaRPr>
          </a:p>
          <a:p>
            <a:r>
              <a:rPr lang="en-US" sz="1600" b="0" i="0" dirty="0">
                <a:effectLst/>
                <a:latin typeface="Menlo"/>
              </a:rPr>
              <a:t>plot(</a:t>
            </a:r>
            <a:r>
              <a:rPr lang="en-US" sz="1600" b="0" i="0" dirty="0" err="1">
                <a:effectLst/>
                <a:latin typeface="Menlo"/>
              </a:rPr>
              <a:t>x,y</a:t>
            </a:r>
            <a:r>
              <a:rPr lang="en-US" sz="1600" b="0" i="0" dirty="0">
                <a:effectLst/>
                <a:latin typeface="Menlo"/>
              </a:rPr>
              <a:t>) </a:t>
            </a:r>
            <a:r>
              <a:rPr lang="en-US" sz="1600" b="0" i="0" dirty="0">
                <a:solidFill>
                  <a:srgbClr val="008013"/>
                </a:solidFill>
                <a:effectLst/>
                <a:latin typeface="Menlo"/>
              </a:rPr>
              <a:t>% draw the figure</a:t>
            </a:r>
            <a:endParaRPr lang="en-US" sz="1600" b="0" i="0" dirty="0">
              <a:effectLst/>
              <a:latin typeface="Menlo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EE552884-30F3-EF07-FDDF-22BFE003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991" y="3399475"/>
            <a:ext cx="3430428" cy="17403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C1BD389-9430-3130-2FAD-3707A8D14989}"/>
              </a:ext>
            </a:extLst>
          </p:cNvPr>
          <p:cNvSpPr txBox="1"/>
          <p:nvPr/>
        </p:nvSpPr>
        <p:spPr>
          <a:xfrm>
            <a:off x="304800" y="862367"/>
            <a:ext cx="4227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熟悉命令窗口、</a:t>
            </a:r>
            <a:r>
              <a:rPr lang="en-US" altLang="zh-CN" sz="1600" dirty="0"/>
              <a:t>doc </a:t>
            </a:r>
            <a:r>
              <a:rPr lang="zh-CN" altLang="en-US" sz="1600" dirty="0"/>
              <a:t>函数、图形操作。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6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>
                <a:latin typeface="+mn-lt"/>
                <a:ea typeface="+mn-ea"/>
                <a:cs typeface="+mn-ea"/>
                <a:sym typeface="+mn-lt"/>
              </a:rPr>
              <a:t>1. 3 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304800" y="1577973"/>
            <a:ext cx="8556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步骤 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：</a:t>
            </a:r>
            <a:r>
              <a:rPr lang="zh-CN" altLang="en-US" sz="1400" dirty="0"/>
              <a:t>基于实验 </a:t>
            </a:r>
            <a:r>
              <a:rPr lang="en-US" altLang="zh-CN" sz="1400" dirty="0"/>
              <a:t>1.2</a:t>
            </a:r>
            <a:r>
              <a:rPr lang="zh-CN" altLang="en-US" sz="1400" dirty="0"/>
              <a:t>，在命令行中输入 </a:t>
            </a:r>
            <a:r>
              <a:rPr lang="en-US" altLang="zh-CN" sz="1400" dirty="0"/>
              <a:t>close all</a:t>
            </a:r>
            <a:r>
              <a:rPr lang="zh-CN" altLang="en-US" sz="1400" dirty="0"/>
              <a:t>，观察图形窗口的变化。</a:t>
            </a:r>
            <a:br>
              <a:rPr lang="zh-CN" altLang="en-US" sz="1400" dirty="0"/>
            </a:br>
            <a:r>
              <a:rPr lang="zh-CN" altLang="en-US" sz="1400" b="1" dirty="0"/>
              <a:t>步骤 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：</a:t>
            </a:r>
            <a:r>
              <a:rPr lang="zh-CN" altLang="en-US" sz="1400" dirty="0"/>
              <a:t>在命令行中输入 </a:t>
            </a:r>
            <a:r>
              <a:rPr lang="en-US" altLang="zh-CN" sz="1400" dirty="0"/>
              <a:t>clear</a:t>
            </a:r>
            <a:r>
              <a:rPr lang="zh-CN" altLang="en-US" sz="1400" dirty="0"/>
              <a:t>，观察工作区中变量的变化。</a:t>
            </a:r>
            <a:br>
              <a:rPr lang="zh-CN" altLang="en-US" sz="1400" dirty="0"/>
            </a:br>
            <a:r>
              <a:rPr lang="zh-CN" altLang="en-US" sz="1400" b="1" dirty="0"/>
              <a:t>步骤 </a:t>
            </a:r>
            <a:r>
              <a:rPr lang="en-US" altLang="zh-CN" sz="1400" b="1" dirty="0"/>
              <a:t>3</a:t>
            </a:r>
            <a:r>
              <a:rPr lang="zh-CN" altLang="en-US" sz="1400" b="1" dirty="0"/>
              <a:t>：</a:t>
            </a:r>
            <a:r>
              <a:rPr lang="zh-CN" altLang="en-US" sz="1400" dirty="0"/>
              <a:t>在命令行中输入 </a:t>
            </a:r>
            <a:r>
              <a:rPr lang="en-US" altLang="zh-CN" sz="1400" dirty="0" err="1"/>
              <a:t>clc</a:t>
            </a:r>
            <a:r>
              <a:rPr lang="zh-CN" altLang="en-US" sz="1400" dirty="0"/>
              <a:t>，观察命令行的变化。</a:t>
            </a:r>
            <a:br>
              <a:rPr lang="zh-CN" altLang="en-US" sz="1400" dirty="0"/>
            </a:br>
            <a:r>
              <a:rPr lang="zh-CN" altLang="en-US" sz="1400" b="1" dirty="0"/>
              <a:t>步骤 </a:t>
            </a:r>
            <a:r>
              <a:rPr lang="en-US" altLang="zh-CN" sz="1400" b="1" dirty="0"/>
              <a:t>4</a:t>
            </a:r>
            <a:r>
              <a:rPr lang="zh-CN" altLang="en-US" sz="1400" b="1" dirty="0"/>
              <a:t>：</a:t>
            </a:r>
            <a:r>
              <a:rPr lang="zh-CN" altLang="en-US" sz="1400" dirty="0"/>
              <a:t>在主页 → 收藏夹中，新建一个收藏项（标签设为“</a:t>
            </a:r>
            <a:r>
              <a:rPr lang="en-US" altLang="zh-CN" sz="1400" dirty="0"/>
              <a:t>clear up”</a:t>
            </a:r>
            <a:r>
              <a:rPr lang="zh-CN" altLang="en-US" sz="1400" dirty="0"/>
              <a:t>），将上述命令输入到代码区域，并保存。</a:t>
            </a:r>
            <a:br>
              <a:rPr lang="zh-CN" altLang="en-US" sz="1400" dirty="0"/>
            </a:br>
            <a:r>
              <a:rPr lang="zh-CN" altLang="en-US" sz="1400" b="1" dirty="0"/>
              <a:t>步骤 </a:t>
            </a:r>
            <a:r>
              <a:rPr lang="en-US" altLang="zh-CN" sz="1400" b="1" dirty="0"/>
              <a:t>5</a:t>
            </a:r>
            <a:r>
              <a:rPr lang="zh-CN" altLang="en-US" sz="1400" b="1" dirty="0"/>
              <a:t>：</a:t>
            </a:r>
            <a:r>
              <a:rPr lang="zh-CN" altLang="en-US" sz="1400" dirty="0"/>
              <a:t>重复实验 </a:t>
            </a:r>
            <a:r>
              <a:rPr lang="en-US" altLang="zh-CN" sz="1400" dirty="0"/>
              <a:t>1.2 </a:t>
            </a:r>
            <a:r>
              <a:rPr lang="zh-CN" altLang="en-US" sz="1400" dirty="0"/>
              <a:t>后，点击收藏夹中的“</a:t>
            </a:r>
            <a:r>
              <a:rPr lang="en-US" altLang="zh-CN" sz="1400" dirty="0"/>
              <a:t>clear up”</a:t>
            </a:r>
            <a:r>
              <a:rPr lang="zh-CN" altLang="en-US" sz="1400" dirty="0"/>
              <a:t>，再次观察图形、工作区和命令行窗口的变化。</a:t>
            </a:r>
            <a:endParaRPr 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1F1E078-CE16-A802-F507-3776EAF1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57" y="3011841"/>
            <a:ext cx="3631715" cy="21316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00E203D8-596E-99E5-A578-1FF5D0318A8F}"/>
              </a:ext>
            </a:extLst>
          </p:cNvPr>
          <p:cNvSpPr txBox="1"/>
          <p:nvPr/>
        </p:nvSpPr>
        <p:spPr>
          <a:xfrm>
            <a:off x="304800" y="862367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目标：</a:t>
            </a:r>
            <a:r>
              <a:rPr lang="zh-CN" altLang="en-US" sz="1600" dirty="0"/>
              <a:t>熟悉创建收藏夹。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984</TotalTime>
  <Words>161</Words>
  <Application>Microsoft Office PowerPoint</Application>
  <PresentationFormat>全屏显示(16:9)</PresentationFormat>
  <Paragraphs>25</Paragraphs>
  <Slides>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Menlo</vt:lpstr>
      <vt:lpstr>宋体</vt:lpstr>
      <vt:lpstr>Microsoft YaHei</vt:lpstr>
      <vt:lpstr>Arial</vt:lpstr>
      <vt:lpstr>Calibri</vt:lpstr>
      <vt:lpstr>Times New Roman</vt:lpstr>
      <vt:lpstr>Wingdings</vt:lpstr>
      <vt:lpstr>PPP</vt:lpstr>
      <vt:lpstr>Visio</vt:lpstr>
      <vt:lpstr>MATLAB 基础实验手册 </vt:lpstr>
      <vt:lpstr>1. 1 实验</vt:lpstr>
      <vt:lpstr>1.2 实验</vt:lpstr>
      <vt:lpstr>1. 3  实验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907</cp:revision>
  <cp:lastPrinted>2020-10-12T18:10:00Z</cp:lastPrinted>
  <dcterms:created xsi:type="dcterms:W3CDTF">2014-03-23T18:36:00Z</dcterms:created>
  <dcterms:modified xsi:type="dcterms:W3CDTF">2025-11-11T03:18:01Z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